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1" r:id="rId9"/>
    <p:sldId id="264"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C3F63E-3C28-4399-880B-4E8C8A552001}" v="3" dt="2024-07-24T18:09:10.0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6" autoAdjust="0"/>
  </p:normalViewPr>
  <p:slideViewPr>
    <p:cSldViewPr snapToGrid="0">
      <p:cViewPr varScale="1">
        <p:scale>
          <a:sx n="70" d="100"/>
          <a:sy n="70" d="100"/>
        </p:scale>
        <p:origin x="1166" y="48"/>
      </p:cViewPr>
      <p:guideLst/>
    </p:cSldViewPr>
  </p:slideViewPr>
  <p:outlineViewPr>
    <p:cViewPr>
      <p:scale>
        <a:sx n="33" d="100"/>
        <a:sy n="33" d="100"/>
      </p:scale>
      <p:origin x="0" y="-302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cid:06AF568D-90FD-46D0-A458-F61E93A6726B"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cid:FCD67BD0-62A0-4E65-97F8-7460EBAD57FD"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cid:785B62A2-4A54-4F15-8ADC-EC42102F7193"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cid:475EBDEC-884C-45E3-B762-1201F035E632"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cid:BF429928-7E10-48D4-A4E7-82EFD37C1AD6"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6590661" y="2970715"/>
            <a:ext cx="4805996" cy="1297115"/>
          </a:xfrm>
        </p:spPr>
        <p:txBody>
          <a:bodyPr anchor="t">
            <a:normAutofit/>
          </a:bodyPr>
          <a:lstStyle/>
          <a:p>
            <a:pPr algn="l"/>
            <a:r>
              <a:rPr lang="en-US" sz="4000" dirty="0">
                <a:solidFill>
                  <a:schemeClr val="tx2"/>
                </a:solidFill>
              </a:rPr>
              <a:t>New Cube Design </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6590966" y="3428999"/>
            <a:ext cx="4805691" cy="838831"/>
          </a:xfrm>
        </p:spPr>
        <p:txBody>
          <a:bodyPr anchor="b">
            <a:normAutofit/>
          </a:bodyPr>
          <a:lstStyle/>
          <a:p>
            <a:pPr algn="l"/>
            <a:r>
              <a:rPr lang="en-US" sz="2000" dirty="0">
                <a:solidFill>
                  <a:schemeClr val="tx2"/>
                </a:solidFill>
              </a:rPr>
              <a:t>7.8.24 version 1.0</a:t>
            </a:r>
          </a:p>
        </p:txBody>
      </p:sp>
      <p:grpSp>
        <p:nvGrpSpPr>
          <p:cNvPr id="21" name="Group 20">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2" name="Freeform: Shape 21">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493B5F08-F713-227C-1C09-2ABBCFA7B41B}"/>
              </a:ext>
            </a:extLst>
          </p:cNvPr>
          <p:cNvPicPr>
            <a:picLocks noChangeAspect="1"/>
          </p:cNvPicPr>
          <p:nvPr/>
        </p:nvPicPr>
        <p:blipFill>
          <a:blip r:embed="rId2"/>
          <a:stretch>
            <a:fillRect/>
          </a:stretch>
        </p:blipFill>
        <p:spPr>
          <a:xfrm>
            <a:off x="302488" y="1998957"/>
            <a:ext cx="4141760" cy="2624304"/>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932703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FC143A85-D0C2-4E51-968E-A83DF9CE6698" descr="IMG_0234.jpg">
            <a:extLst>
              <a:ext uri="{FF2B5EF4-FFF2-40B4-BE49-F238E27FC236}">
                <a16:creationId xmlns:a16="http://schemas.microsoft.com/office/drawing/2014/main" id="{FCC1175F-1ADF-7C0F-E2FB-85746459A8A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5147" r="17962"/>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513788" y="2333297"/>
            <a:ext cx="4840010" cy="3843666"/>
          </a:xfrm>
        </p:spPr>
        <p:txBody>
          <a:bodyPr>
            <a:normAutofit/>
          </a:bodyPr>
          <a:lstStyle/>
          <a:p>
            <a:r>
              <a:rPr lang="en-US" sz="2000" dirty="0"/>
              <a:t>Assumptions and Prerequisite Skills</a:t>
            </a:r>
          </a:p>
          <a:p>
            <a:pPr lvl="1"/>
            <a:r>
              <a:rPr lang="en-US" sz="2000" dirty="0"/>
              <a:t>Machine is running</a:t>
            </a:r>
          </a:p>
          <a:p>
            <a:r>
              <a:rPr lang="en-US" sz="2000" dirty="0"/>
              <a:t>Supplies Needed</a:t>
            </a:r>
          </a:p>
          <a:p>
            <a:pPr lvl="1"/>
            <a:r>
              <a:rPr lang="en-US" sz="2000" dirty="0"/>
              <a:t>Standard PPE</a:t>
            </a:r>
          </a:p>
        </p:txBody>
      </p:sp>
    </p:spTree>
    <p:extLst>
      <p:ext uri="{BB962C8B-B14F-4D97-AF65-F5344CB8AC3E}">
        <p14:creationId xmlns:p14="http://schemas.microsoft.com/office/powerpoint/2010/main" val="2923562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grpSp>
        <p:nvGrpSpPr>
          <p:cNvPr id="2" name="Group 1">
            <a:extLst>
              <a:ext uri="{FF2B5EF4-FFF2-40B4-BE49-F238E27FC236}">
                <a16:creationId xmlns:a16="http://schemas.microsoft.com/office/drawing/2014/main" id="{CDF7C853-EC75-3DFE-85B6-C57C42678EDB}"/>
              </a:ext>
            </a:extLst>
          </p:cNvPr>
          <p:cNvGrpSpPr/>
          <p:nvPr/>
        </p:nvGrpSpPr>
        <p:grpSpPr>
          <a:xfrm>
            <a:off x="5309938" y="1046346"/>
            <a:ext cx="6353743" cy="5134639"/>
            <a:chOff x="5309938" y="1046346"/>
            <a:chExt cx="6353743" cy="5134639"/>
          </a:xfrm>
        </p:grpSpPr>
        <p:pic>
          <p:nvPicPr>
            <p:cNvPr id="7" name="Picture 6">
              <a:extLst>
                <a:ext uri="{FF2B5EF4-FFF2-40B4-BE49-F238E27FC236}">
                  <a16:creationId xmlns:a16="http://schemas.microsoft.com/office/drawing/2014/main" id="{786C6368-D560-03AA-5BE6-970246C1DA44}"/>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309938" y="1046346"/>
              <a:ext cx="6353743" cy="4765307"/>
            </a:xfrm>
            <a:prstGeom prst="rect">
              <a:avLst/>
            </a:prstGeom>
            <a:noFill/>
            <a:ln>
              <a:noFill/>
            </a:ln>
          </p:spPr>
        </p:pic>
        <p:sp>
          <p:nvSpPr>
            <p:cNvPr id="8" name="Oval 7">
              <a:extLst>
                <a:ext uri="{FF2B5EF4-FFF2-40B4-BE49-F238E27FC236}">
                  <a16:creationId xmlns:a16="http://schemas.microsoft.com/office/drawing/2014/main" id="{CBDC576A-28FE-87D6-F618-5A9F03B57FF7}"/>
                </a:ext>
              </a:extLst>
            </p:cNvPr>
            <p:cNvSpPr/>
            <p:nvPr/>
          </p:nvSpPr>
          <p:spPr>
            <a:xfrm>
              <a:off x="9384485" y="1498564"/>
              <a:ext cx="1051560" cy="35814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Box 8">
              <a:extLst>
                <a:ext uri="{FF2B5EF4-FFF2-40B4-BE49-F238E27FC236}">
                  <a16:creationId xmlns:a16="http://schemas.microsoft.com/office/drawing/2014/main" id="{85A1C991-A9C7-8410-2495-24F0C0E8E0A8}"/>
                </a:ext>
              </a:extLst>
            </p:cNvPr>
            <p:cNvSpPr txBox="1"/>
            <p:nvPr/>
          </p:nvSpPr>
          <p:spPr>
            <a:xfrm>
              <a:off x="8005042" y="5811653"/>
              <a:ext cx="963534" cy="369332"/>
            </a:xfrm>
            <a:prstGeom prst="rect">
              <a:avLst/>
            </a:prstGeom>
            <a:solidFill>
              <a:schemeClr val="bg1"/>
            </a:solidFill>
          </p:spPr>
          <p:txBody>
            <a:bodyPr wrap="none" rtlCol="0">
              <a:spAutoFit/>
            </a:bodyPr>
            <a:lstStyle/>
            <a:p>
              <a:r>
                <a:rPr lang="en-US" dirty="0"/>
                <a:t>Figure 1</a:t>
              </a:r>
            </a:p>
          </p:txBody>
        </p:sp>
      </p:grpSp>
      <p:sp>
        <p:nvSpPr>
          <p:cNvPr id="4" name="TextBox 3">
            <a:extLst>
              <a:ext uri="{FF2B5EF4-FFF2-40B4-BE49-F238E27FC236}">
                <a16:creationId xmlns:a16="http://schemas.microsoft.com/office/drawing/2014/main" id="{A2BA5272-63D3-913C-0774-3E13AC3E53FF}"/>
              </a:ext>
            </a:extLst>
          </p:cNvPr>
          <p:cNvSpPr txBox="1"/>
          <p:nvPr/>
        </p:nvSpPr>
        <p:spPr>
          <a:xfrm>
            <a:off x="932430" y="1243785"/>
            <a:ext cx="4017654" cy="4370427"/>
          </a:xfrm>
          <a:prstGeom prst="rect">
            <a:avLst/>
          </a:prstGeom>
          <a:noFill/>
        </p:spPr>
        <p:txBody>
          <a:bodyPr wrap="square" rtlCol="0">
            <a:spAutoFit/>
          </a:bodyPr>
          <a:lstStyle/>
          <a:p>
            <a:pPr marL="457200" indent="-457200">
              <a:buAutoNum type="arabicPeriod"/>
            </a:pPr>
            <a:r>
              <a:rPr lang="en-US" sz="2000" kern="100" dirty="0">
                <a:latin typeface="Aptos" panose="020B0004020202020204" pitchFamily="34" charset="0"/>
                <a:ea typeface="Aptos" panose="020B0004020202020204" pitchFamily="34" charset="0"/>
                <a:cs typeface="Times New Roman" panose="02020603050405020304" pitchFamily="18" charset="0"/>
              </a:rPr>
              <a:t>To design a pattern, choose an empty number. Press the blue “Enter Product to Program Directly” button on the right side of the screen. From there, enter the desired number and press the number and press the enter key (red circle). </a:t>
            </a:r>
          </a:p>
          <a:p>
            <a:pPr marL="457200" indent="-457200">
              <a:buAutoNum type="arabicPeriod"/>
            </a:pP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L="457200" indent="-457200">
              <a:buAutoNum type="arabicPeriod"/>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At the top of the screen</a:t>
            </a:r>
            <a:r>
              <a:rPr lang="en-US" sz="2000" kern="100" dirty="0">
                <a:latin typeface="Aptos" panose="020B0004020202020204" pitchFamily="34" charset="0"/>
                <a:ea typeface="Aptos" panose="020B0004020202020204" pitchFamily="34" charset="0"/>
                <a:cs typeface="Times New Roman" panose="02020603050405020304" pitchFamily="18" charset="0"/>
              </a:rPr>
              <a:t>, select “Edit Description” to add a name to the pattern. Select enter (Figure 1).</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5462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945484" y="1505114"/>
            <a:ext cx="3888525" cy="3847771"/>
          </a:xfrm>
        </p:spPr>
        <p:txBody>
          <a:bodyPr>
            <a:normAutofit/>
          </a:bodyPr>
          <a:lstStyle/>
          <a:p>
            <a:pPr marL="0" indent="0">
              <a:lnSpc>
                <a:spcPct val="100000"/>
              </a:lnSpc>
              <a:buNone/>
            </a:pPr>
            <a:r>
              <a:rPr lang="en-US" sz="2000" dirty="0"/>
              <a:t>3.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Choose a pattern from the options in the top left corner by clicking on the desired pattern and then clicking on the desired tier (Figure 2). For the bottom tier, select “Core Hole Check” to ensure blocks are facing the correct direction. The holes must be facing the same direction on the bottom tier so that a forklift’s forks can go through and pick the cube up. </a:t>
            </a:r>
          </a:p>
          <a:p>
            <a:pPr marL="0" indent="0">
              <a:buNone/>
            </a:pPr>
            <a:endParaRPr lang="en-US" sz="2000" dirty="0"/>
          </a:p>
        </p:txBody>
      </p:sp>
      <p:grpSp>
        <p:nvGrpSpPr>
          <p:cNvPr id="2" name="Group 1">
            <a:extLst>
              <a:ext uri="{FF2B5EF4-FFF2-40B4-BE49-F238E27FC236}">
                <a16:creationId xmlns:a16="http://schemas.microsoft.com/office/drawing/2014/main" id="{80FB1BD5-99B7-2526-2F2E-CE3F901162C9}"/>
              </a:ext>
            </a:extLst>
          </p:cNvPr>
          <p:cNvGrpSpPr/>
          <p:nvPr/>
        </p:nvGrpSpPr>
        <p:grpSpPr>
          <a:xfrm>
            <a:off x="4881602" y="330423"/>
            <a:ext cx="6885320" cy="6124820"/>
            <a:chOff x="4881602" y="330423"/>
            <a:chExt cx="6885320" cy="6124820"/>
          </a:xfrm>
        </p:grpSpPr>
        <p:pic>
          <p:nvPicPr>
            <p:cNvPr id="4" name="Picture 3">
              <a:extLst>
                <a:ext uri="{FF2B5EF4-FFF2-40B4-BE49-F238E27FC236}">
                  <a16:creationId xmlns:a16="http://schemas.microsoft.com/office/drawing/2014/main" id="{5E7117D3-0FE4-CB2E-2BDF-07176DD211F9}"/>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309740" y="330423"/>
              <a:ext cx="6457182" cy="4842887"/>
            </a:xfrm>
            <a:prstGeom prst="rect">
              <a:avLst/>
            </a:prstGeom>
            <a:noFill/>
            <a:ln>
              <a:noFill/>
            </a:ln>
          </p:spPr>
        </p:pic>
        <p:sp>
          <p:nvSpPr>
            <p:cNvPr id="5" name="Oval 4">
              <a:extLst>
                <a:ext uri="{FF2B5EF4-FFF2-40B4-BE49-F238E27FC236}">
                  <a16:creationId xmlns:a16="http://schemas.microsoft.com/office/drawing/2014/main" id="{7A6B5E1D-DA91-2E9A-D2C5-C7DFF180F140}"/>
                </a:ext>
              </a:extLst>
            </p:cNvPr>
            <p:cNvSpPr/>
            <p:nvPr/>
          </p:nvSpPr>
          <p:spPr>
            <a:xfrm>
              <a:off x="9105173" y="4074896"/>
              <a:ext cx="853440" cy="57912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Oval 5">
              <a:extLst>
                <a:ext uri="{FF2B5EF4-FFF2-40B4-BE49-F238E27FC236}">
                  <a16:creationId xmlns:a16="http://schemas.microsoft.com/office/drawing/2014/main" id="{9C4F03EF-9A53-A22C-228A-B2FA4658724D}"/>
                </a:ext>
              </a:extLst>
            </p:cNvPr>
            <p:cNvSpPr/>
            <p:nvPr/>
          </p:nvSpPr>
          <p:spPr>
            <a:xfrm>
              <a:off x="6800984" y="3477818"/>
              <a:ext cx="1287780" cy="25908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Arrow: Right 13">
              <a:extLst>
                <a:ext uri="{FF2B5EF4-FFF2-40B4-BE49-F238E27FC236}">
                  <a16:creationId xmlns:a16="http://schemas.microsoft.com/office/drawing/2014/main" id="{582D415B-544C-5AED-D848-9E90797C611A}"/>
                </a:ext>
              </a:extLst>
            </p:cNvPr>
            <p:cNvSpPr/>
            <p:nvPr/>
          </p:nvSpPr>
          <p:spPr>
            <a:xfrm rot="1947483">
              <a:off x="4881602" y="846371"/>
              <a:ext cx="1716405" cy="525780"/>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TextBox 14">
              <a:extLst>
                <a:ext uri="{FF2B5EF4-FFF2-40B4-BE49-F238E27FC236}">
                  <a16:creationId xmlns:a16="http://schemas.microsoft.com/office/drawing/2014/main" id="{14FD3B18-EAFD-3354-F16E-1A000F827505}"/>
                </a:ext>
              </a:extLst>
            </p:cNvPr>
            <p:cNvSpPr txBox="1"/>
            <p:nvPr/>
          </p:nvSpPr>
          <p:spPr>
            <a:xfrm>
              <a:off x="5807242" y="5470358"/>
              <a:ext cx="5446113" cy="984885"/>
            </a:xfrm>
            <a:prstGeom prst="rect">
              <a:avLst/>
            </a:prstGeom>
            <a:solidFill>
              <a:schemeClr val="bg1"/>
            </a:solidFill>
          </p:spPr>
          <p:txBody>
            <a:bodyPr wrap="square" rtlCol="0">
              <a:spAutoFit/>
            </a:bodyPr>
            <a:lstStyle/>
            <a:p>
              <a:r>
                <a:rPr lang="en-US" sz="2000" dirty="0"/>
                <a:t>Note: If you are putting a cube on a pallet, do not turn “Core Hole Check” to on. Keep it to Off. </a:t>
              </a:r>
            </a:p>
            <a:p>
              <a:endParaRPr lang="en-US" dirty="0"/>
            </a:p>
          </p:txBody>
        </p:sp>
        <p:sp>
          <p:nvSpPr>
            <p:cNvPr id="17" name="TextBox 16">
              <a:extLst>
                <a:ext uri="{FF2B5EF4-FFF2-40B4-BE49-F238E27FC236}">
                  <a16:creationId xmlns:a16="http://schemas.microsoft.com/office/drawing/2014/main" id="{C427678E-AA19-C849-DA0F-4C5DD2863535}"/>
                </a:ext>
              </a:extLst>
            </p:cNvPr>
            <p:cNvSpPr txBox="1"/>
            <p:nvPr/>
          </p:nvSpPr>
          <p:spPr>
            <a:xfrm>
              <a:off x="7894218" y="5184993"/>
              <a:ext cx="970635" cy="369332"/>
            </a:xfrm>
            <a:prstGeom prst="rect">
              <a:avLst/>
            </a:prstGeom>
            <a:solidFill>
              <a:schemeClr val="bg1"/>
            </a:solidFill>
          </p:spPr>
          <p:txBody>
            <a:bodyPr wrap="square">
              <a:spAutoFit/>
            </a:bodyPr>
            <a:lstStyle/>
            <a:p>
              <a:r>
                <a:rPr lang="en-US" dirty="0"/>
                <a:t>Figure 2</a:t>
              </a:r>
            </a:p>
          </p:txBody>
        </p:sp>
      </p:grpSp>
    </p:spTree>
    <p:extLst>
      <p:ext uri="{BB962C8B-B14F-4D97-AF65-F5344CB8AC3E}">
        <p14:creationId xmlns:p14="http://schemas.microsoft.com/office/powerpoint/2010/main" val="416911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1781471"/>
          </a:xfrm>
        </p:spPr>
        <p:txBody>
          <a:bodyPr>
            <a:normAutofit/>
          </a:bodyPr>
          <a:lstStyle/>
          <a:p>
            <a:pPr marL="0" indent="0">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4.  For each inner tier, select the pattern you’d like for each specific tier. For the top tier, select “Last Tier of Cube” so the machine knows this will be the last layer of the cube (Figure 3).</a:t>
            </a:r>
          </a:p>
          <a:p>
            <a:pPr marL="0" indent="0">
              <a:buNone/>
            </a:pPr>
            <a:endParaRPr lang="en-US" sz="2000" dirty="0"/>
          </a:p>
        </p:txBody>
      </p:sp>
      <p:grpSp>
        <p:nvGrpSpPr>
          <p:cNvPr id="2" name="Group 1">
            <a:extLst>
              <a:ext uri="{FF2B5EF4-FFF2-40B4-BE49-F238E27FC236}">
                <a16:creationId xmlns:a16="http://schemas.microsoft.com/office/drawing/2014/main" id="{CD216739-9C2D-BC5F-9E0B-1EA5293245E1}"/>
              </a:ext>
            </a:extLst>
          </p:cNvPr>
          <p:cNvGrpSpPr/>
          <p:nvPr/>
        </p:nvGrpSpPr>
        <p:grpSpPr>
          <a:xfrm>
            <a:off x="4876800" y="945982"/>
            <a:ext cx="6621380" cy="5335367"/>
            <a:chOff x="4876800" y="945982"/>
            <a:chExt cx="6621380" cy="5335367"/>
          </a:xfrm>
        </p:grpSpPr>
        <p:pic>
          <p:nvPicPr>
            <p:cNvPr id="4" name="Picture 3">
              <a:extLst>
                <a:ext uri="{FF2B5EF4-FFF2-40B4-BE49-F238E27FC236}">
                  <a16:creationId xmlns:a16="http://schemas.microsoft.com/office/drawing/2014/main" id="{206DCF89-1D8B-D4DC-5B60-8FDBF1A8EB03}"/>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4876800" y="945982"/>
              <a:ext cx="6621380" cy="4966035"/>
            </a:xfrm>
            <a:prstGeom prst="rect">
              <a:avLst/>
            </a:prstGeom>
            <a:noFill/>
            <a:ln>
              <a:noFill/>
            </a:ln>
          </p:spPr>
        </p:pic>
        <p:sp>
          <p:nvSpPr>
            <p:cNvPr id="5" name="Oval 4">
              <a:extLst>
                <a:ext uri="{FF2B5EF4-FFF2-40B4-BE49-F238E27FC236}">
                  <a16:creationId xmlns:a16="http://schemas.microsoft.com/office/drawing/2014/main" id="{9A28812C-20E3-34BA-FEB3-13020757B323}"/>
                </a:ext>
              </a:extLst>
            </p:cNvPr>
            <p:cNvSpPr/>
            <p:nvPr/>
          </p:nvSpPr>
          <p:spPr>
            <a:xfrm>
              <a:off x="6463866" y="4582528"/>
              <a:ext cx="1253490" cy="32385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800"/>
                </a:spcAft>
              </a:pPr>
              <a:r>
                <a:rPr lang="en-US" sz="1200" kern="100">
                  <a:effectLst/>
                  <a:ea typeface="Aptos" panose="020B0004020202020204" pitchFamily="34" charset="0"/>
                  <a:cs typeface="Times New Roman" panose="02020603050405020304" pitchFamily="18" charset="0"/>
                </a:rPr>
                <a:t> </a:t>
              </a:r>
            </a:p>
            <a:p>
              <a:pPr marL="0" marR="0" algn="ctr">
                <a:lnSpc>
                  <a:spcPct val="115000"/>
                </a:lnSpc>
                <a:spcBef>
                  <a:spcPts val="0"/>
                </a:spcBef>
                <a:spcAft>
                  <a:spcPts val="800"/>
                </a:spcAft>
              </a:pPr>
              <a:r>
                <a:rPr lang="en-US" sz="1200" kern="100">
                  <a:effectLst/>
                  <a:ea typeface="Aptos" panose="020B0004020202020204" pitchFamily="34" charset="0"/>
                  <a:cs typeface="Times New Roman" panose="02020603050405020304" pitchFamily="18" charset="0"/>
                </a:rPr>
                <a:t> </a:t>
              </a:r>
            </a:p>
            <a:p>
              <a:pPr marL="0" marR="0" algn="ctr">
                <a:lnSpc>
                  <a:spcPct val="115000"/>
                </a:lnSpc>
                <a:spcBef>
                  <a:spcPts val="0"/>
                </a:spcBef>
                <a:spcAft>
                  <a:spcPts val="800"/>
                </a:spcAft>
              </a:pPr>
              <a:r>
                <a:rPr lang="en-US" sz="1200" kern="100">
                  <a:effectLst/>
                  <a:ea typeface="Aptos" panose="020B0004020202020204" pitchFamily="34" charset="0"/>
                  <a:cs typeface="Times New Roman" panose="02020603050405020304" pitchFamily="18" charset="0"/>
                </a:rPr>
                <a:t> </a:t>
              </a:r>
            </a:p>
            <a:p>
              <a:pPr marL="0" marR="0" algn="ctr">
                <a:lnSpc>
                  <a:spcPct val="115000"/>
                </a:lnSpc>
                <a:spcBef>
                  <a:spcPts val="0"/>
                </a:spcBef>
                <a:spcAft>
                  <a:spcPts val="800"/>
                </a:spcAft>
              </a:pPr>
              <a:r>
                <a:rPr lang="en-US" sz="1200" kern="100">
                  <a:effectLst/>
                  <a:ea typeface="Aptos" panose="020B0004020202020204" pitchFamily="34" charset="0"/>
                  <a:cs typeface="Times New Roman" panose="02020603050405020304" pitchFamily="18" charset="0"/>
                </a:rPr>
                <a:t> </a:t>
              </a:r>
            </a:p>
            <a:p>
              <a:pPr marL="0" marR="0" algn="ctr">
                <a:lnSpc>
                  <a:spcPct val="115000"/>
                </a:lnSpc>
                <a:spcBef>
                  <a:spcPts val="0"/>
                </a:spcBef>
                <a:spcAft>
                  <a:spcPts val="800"/>
                </a:spcAft>
              </a:pPr>
              <a:r>
                <a:rPr lang="en-US" sz="1200" kern="100">
                  <a:effectLst/>
                  <a:ea typeface="Aptos" panose="020B0004020202020204" pitchFamily="34" charset="0"/>
                  <a:cs typeface="Times New Roman" panose="02020603050405020304" pitchFamily="18" charset="0"/>
                </a:rPr>
                <a:t> </a:t>
              </a:r>
            </a:p>
          </p:txBody>
        </p:sp>
        <p:sp>
          <p:nvSpPr>
            <p:cNvPr id="14" name="TextBox 13">
              <a:extLst>
                <a:ext uri="{FF2B5EF4-FFF2-40B4-BE49-F238E27FC236}">
                  <a16:creationId xmlns:a16="http://schemas.microsoft.com/office/drawing/2014/main" id="{E2C8ECE9-D5BE-F865-6D8D-DD04371AE46A}"/>
                </a:ext>
              </a:extLst>
            </p:cNvPr>
            <p:cNvSpPr txBox="1"/>
            <p:nvPr/>
          </p:nvSpPr>
          <p:spPr>
            <a:xfrm>
              <a:off x="7769563" y="5912017"/>
              <a:ext cx="960919" cy="369332"/>
            </a:xfrm>
            <a:prstGeom prst="rect">
              <a:avLst/>
            </a:prstGeom>
            <a:solidFill>
              <a:schemeClr val="bg1"/>
            </a:solidFill>
          </p:spPr>
          <p:txBody>
            <a:bodyPr wrap="square">
              <a:spAutoFit/>
            </a:bodyPr>
            <a:lstStyle/>
            <a:p>
              <a:r>
                <a:rPr lang="en-US" dirty="0"/>
                <a:t>Figure 3</a:t>
              </a:r>
            </a:p>
          </p:txBody>
        </p:sp>
      </p:grpSp>
    </p:spTree>
    <p:extLst>
      <p:ext uri="{BB962C8B-B14F-4D97-AF65-F5344CB8AC3E}">
        <p14:creationId xmlns:p14="http://schemas.microsoft.com/office/powerpoint/2010/main" val="2595567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037128" y="2491248"/>
            <a:ext cx="3888528" cy="1875503"/>
          </a:xfrm>
        </p:spPr>
        <p:txBody>
          <a:bodyPr>
            <a:normAutofit/>
          </a:bodyPr>
          <a:lstStyle/>
          <a:p>
            <a:pPr marL="0" indent="0">
              <a:buNone/>
            </a:pPr>
            <a:r>
              <a:rPr lang="en-US" sz="2000" dirty="0"/>
              <a:t>5.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To copy a cube pattern onto another program, select the “Cube an Old Program to New” button in the bottom left corner of the screen (Figure 4). </a:t>
            </a:r>
          </a:p>
          <a:p>
            <a:pPr marL="0" indent="0">
              <a:buNone/>
            </a:pPr>
            <a:endParaRPr lang="en-US" sz="2000" dirty="0"/>
          </a:p>
        </p:txBody>
      </p:sp>
      <p:grpSp>
        <p:nvGrpSpPr>
          <p:cNvPr id="2" name="Group 1">
            <a:extLst>
              <a:ext uri="{FF2B5EF4-FFF2-40B4-BE49-F238E27FC236}">
                <a16:creationId xmlns:a16="http://schemas.microsoft.com/office/drawing/2014/main" id="{F3776E52-C873-54B3-416B-7662B94FEEB8}"/>
              </a:ext>
            </a:extLst>
          </p:cNvPr>
          <p:cNvGrpSpPr/>
          <p:nvPr/>
        </p:nvGrpSpPr>
        <p:grpSpPr>
          <a:xfrm>
            <a:off x="5500585" y="1219130"/>
            <a:ext cx="5892987" cy="4789072"/>
            <a:chOff x="5500585" y="1219130"/>
            <a:chExt cx="5892987" cy="4789072"/>
          </a:xfrm>
        </p:grpSpPr>
        <p:pic>
          <p:nvPicPr>
            <p:cNvPr id="5" name="Picture 4">
              <a:extLst>
                <a:ext uri="{FF2B5EF4-FFF2-40B4-BE49-F238E27FC236}">
                  <a16:creationId xmlns:a16="http://schemas.microsoft.com/office/drawing/2014/main" id="{74FE8502-2D6B-1133-621B-81A1C8ED62F3}"/>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500585" y="1219130"/>
              <a:ext cx="5892987" cy="4419740"/>
            </a:xfrm>
            <a:prstGeom prst="rect">
              <a:avLst/>
            </a:prstGeom>
            <a:noFill/>
            <a:ln>
              <a:noFill/>
            </a:ln>
          </p:spPr>
        </p:pic>
        <p:sp>
          <p:nvSpPr>
            <p:cNvPr id="14" name="TextBox 13">
              <a:extLst>
                <a:ext uri="{FF2B5EF4-FFF2-40B4-BE49-F238E27FC236}">
                  <a16:creationId xmlns:a16="http://schemas.microsoft.com/office/drawing/2014/main" id="{0F31680A-A559-7F5C-5A84-0C651BAC382A}"/>
                </a:ext>
              </a:extLst>
            </p:cNvPr>
            <p:cNvSpPr txBox="1"/>
            <p:nvPr/>
          </p:nvSpPr>
          <p:spPr>
            <a:xfrm>
              <a:off x="7965814" y="5638870"/>
              <a:ext cx="962527" cy="369332"/>
            </a:xfrm>
            <a:prstGeom prst="rect">
              <a:avLst/>
            </a:prstGeom>
            <a:solidFill>
              <a:schemeClr val="bg1"/>
            </a:solidFill>
          </p:spPr>
          <p:txBody>
            <a:bodyPr wrap="square">
              <a:spAutoFit/>
            </a:bodyPr>
            <a:lstStyle/>
            <a:p>
              <a:r>
                <a:rPr lang="en-US" dirty="0"/>
                <a:t>Figure 4</a:t>
              </a:r>
            </a:p>
          </p:txBody>
        </p:sp>
      </p:grpSp>
    </p:spTree>
    <p:extLst>
      <p:ext uri="{BB962C8B-B14F-4D97-AF65-F5344CB8AC3E}">
        <p14:creationId xmlns:p14="http://schemas.microsoft.com/office/powerpoint/2010/main" val="1941360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49798" y="1100905"/>
            <a:ext cx="4263188" cy="4656189"/>
          </a:xfrm>
        </p:spPr>
        <p:txBody>
          <a:bodyPr>
            <a:normAutofit/>
          </a:bodyPr>
          <a:lstStyle/>
          <a:p>
            <a:pPr marL="0" indent="0">
              <a:lnSpc>
                <a:spcPct val="100000"/>
              </a:lnSpc>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6.  Type the number of the program you would like to copy in the “Step 1: Enter Program number to copy from:” box on the left of the screen (yellow arrow). In the “Step 2 Enter program number to copy to:” button, enter the program number you would like to copy to (red arrow). Next press the Step 3 “press to copy” button to run the program. From there you can make your desired changes to the new program (Figure 5).</a:t>
            </a:r>
          </a:p>
          <a:p>
            <a:pPr marL="0" indent="0">
              <a:lnSpc>
                <a:spcPct val="100000"/>
              </a:lnSpc>
              <a:buNone/>
            </a:pP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L="0" indent="0">
              <a:lnSpc>
                <a:spcPct val="100000"/>
              </a:lnSpc>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This completes the process.</a:t>
            </a:r>
          </a:p>
          <a:p>
            <a:pPr marL="0" indent="0">
              <a:buNone/>
            </a:pPr>
            <a:endParaRPr lang="en-US" sz="2000" dirty="0"/>
          </a:p>
        </p:txBody>
      </p:sp>
      <p:grpSp>
        <p:nvGrpSpPr>
          <p:cNvPr id="2" name="Group 1">
            <a:extLst>
              <a:ext uri="{FF2B5EF4-FFF2-40B4-BE49-F238E27FC236}">
                <a16:creationId xmlns:a16="http://schemas.microsoft.com/office/drawing/2014/main" id="{9D6185C9-B33B-DF8C-A384-D2AF47AB4BC2}"/>
              </a:ext>
            </a:extLst>
          </p:cNvPr>
          <p:cNvGrpSpPr/>
          <p:nvPr/>
        </p:nvGrpSpPr>
        <p:grpSpPr>
          <a:xfrm>
            <a:off x="5564928" y="1200150"/>
            <a:ext cx="5943600" cy="4827032"/>
            <a:chOff x="5564928" y="1200150"/>
            <a:chExt cx="5943600" cy="4827032"/>
          </a:xfrm>
        </p:grpSpPr>
        <p:pic>
          <p:nvPicPr>
            <p:cNvPr id="4" name="Picture 3">
              <a:extLst>
                <a:ext uri="{FF2B5EF4-FFF2-40B4-BE49-F238E27FC236}">
                  <a16:creationId xmlns:a16="http://schemas.microsoft.com/office/drawing/2014/main" id="{74A90654-3C18-CC4F-5D94-C70FEE688821}"/>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564928" y="1200150"/>
              <a:ext cx="5943600" cy="4457700"/>
            </a:xfrm>
            <a:prstGeom prst="rect">
              <a:avLst/>
            </a:prstGeom>
            <a:noFill/>
            <a:ln>
              <a:noFill/>
            </a:ln>
          </p:spPr>
        </p:pic>
        <p:sp>
          <p:nvSpPr>
            <p:cNvPr id="5" name="Arrow: Right 4">
              <a:extLst>
                <a:ext uri="{FF2B5EF4-FFF2-40B4-BE49-F238E27FC236}">
                  <a16:creationId xmlns:a16="http://schemas.microsoft.com/office/drawing/2014/main" id="{70E83394-80D7-6C76-92B9-1A7A5775F698}"/>
                </a:ext>
              </a:extLst>
            </p:cNvPr>
            <p:cNvSpPr/>
            <p:nvPr/>
          </p:nvSpPr>
          <p:spPr>
            <a:xfrm rot="1330532">
              <a:off x="9567394" y="1686525"/>
              <a:ext cx="1014095" cy="337820"/>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Arrow: Right 5">
              <a:extLst>
                <a:ext uri="{FF2B5EF4-FFF2-40B4-BE49-F238E27FC236}">
                  <a16:creationId xmlns:a16="http://schemas.microsoft.com/office/drawing/2014/main" id="{19A0ED37-711E-BCA3-1ED7-A8AA934B2265}"/>
                </a:ext>
              </a:extLst>
            </p:cNvPr>
            <p:cNvSpPr/>
            <p:nvPr/>
          </p:nvSpPr>
          <p:spPr>
            <a:xfrm>
              <a:off x="9277562" y="2794869"/>
              <a:ext cx="1014095" cy="33782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Arrow: Right 13">
              <a:extLst>
                <a:ext uri="{FF2B5EF4-FFF2-40B4-BE49-F238E27FC236}">
                  <a16:creationId xmlns:a16="http://schemas.microsoft.com/office/drawing/2014/main" id="{6AF34922-160F-0C56-2973-4CD5F5D55987}"/>
                </a:ext>
              </a:extLst>
            </p:cNvPr>
            <p:cNvSpPr/>
            <p:nvPr/>
          </p:nvSpPr>
          <p:spPr>
            <a:xfrm rot="20361293">
              <a:off x="9539446" y="4026039"/>
              <a:ext cx="1014095" cy="337820"/>
            </a:xfrm>
            <a:prstGeom prst="rightArrow">
              <a:avLst/>
            </a:prstGeom>
            <a:solidFill>
              <a:srgbClr val="66FF33"/>
            </a:solidFill>
            <a:ln>
              <a:solidFill>
                <a:srgbClr val="66FF33"/>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Box 15">
              <a:extLst>
                <a:ext uri="{FF2B5EF4-FFF2-40B4-BE49-F238E27FC236}">
                  <a16:creationId xmlns:a16="http://schemas.microsoft.com/office/drawing/2014/main" id="{FF0FF02E-4C74-33C8-5D9A-7DDD6128BABE}"/>
                </a:ext>
              </a:extLst>
            </p:cNvPr>
            <p:cNvSpPr txBox="1"/>
            <p:nvPr/>
          </p:nvSpPr>
          <p:spPr>
            <a:xfrm>
              <a:off x="8033703" y="5657850"/>
              <a:ext cx="1006050" cy="369332"/>
            </a:xfrm>
            <a:prstGeom prst="rect">
              <a:avLst/>
            </a:prstGeom>
            <a:solidFill>
              <a:schemeClr val="bg1"/>
            </a:solidFill>
          </p:spPr>
          <p:txBody>
            <a:bodyPr wrap="square">
              <a:spAutoFit/>
            </a:bodyPr>
            <a:lstStyle/>
            <a:p>
              <a:r>
                <a:rPr lang="en-US" dirty="0"/>
                <a:t>Figure 5</a:t>
              </a:r>
            </a:p>
          </p:txBody>
        </p:sp>
      </p:grpSp>
    </p:spTree>
    <p:extLst>
      <p:ext uri="{BB962C8B-B14F-4D97-AF65-F5344CB8AC3E}">
        <p14:creationId xmlns:p14="http://schemas.microsoft.com/office/powerpoint/2010/main" val="3407370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350B1154F9524F961B68EDA8A93171" ma:contentTypeVersion="5" ma:contentTypeDescription="Create a new document." ma:contentTypeScope="" ma:versionID="afb7fa54c351a0eb6cf77ea775d7a868">
  <xsd:schema xmlns:xsd="http://www.w3.org/2001/XMLSchema" xmlns:xs="http://www.w3.org/2001/XMLSchema" xmlns:p="http://schemas.microsoft.com/office/2006/metadata/properties" xmlns:ns3="78efbfc9-02b1-4c39-859b-409bca21c6fa" targetNamespace="http://schemas.microsoft.com/office/2006/metadata/properties" ma:root="true" ma:fieldsID="499009d406f83536068a2b7e05276ea8" ns3:_="">
    <xsd:import namespace="78efbfc9-02b1-4c39-859b-409bca21c6f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efbfc9-02b1-4c39-859b-409bca21c6f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554534-50FC-45C9-B8F9-97D3C7E22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efbfc9-02b1-4c39-859b-409bca21c6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37215C-6BF2-4ADF-80F3-CC6A9FDA1E17}">
  <ds:schemaRefs>
    <ds:schemaRef ds:uri="http://schemas.microsoft.com/office/infopath/2007/PartnerControls"/>
    <ds:schemaRef ds:uri="78efbfc9-02b1-4c39-859b-409bca21c6fa"/>
    <ds:schemaRef ds:uri="http://schemas.microsoft.com/office/2006/documentManagement/types"/>
    <ds:schemaRef ds:uri="http://schemas.microsoft.com/office/2006/metadata/properties"/>
    <ds:schemaRef ds:uri="http://purl.org/dc/term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1E7C509C-C097-4540-8FAB-C553544397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16277</TotalTime>
  <Words>393</Words>
  <Application>Microsoft Office PowerPoint</Application>
  <PresentationFormat>Widescreen</PresentationFormat>
  <Paragraphs>26</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New Cube Design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Weber, Matthew</cp:lastModifiedBy>
  <cp:revision>6</cp:revision>
  <dcterms:created xsi:type="dcterms:W3CDTF">2024-07-01T11:50:05Z</dcterms:created>
  <dcterms:modified xsi:type="dcterms:W3CDTF">2024-09-18T02:05:07Z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0x0101003F350B1154F9524F961B68EDA8A93171</vt:lpwstr>
  </property>
</Properties>
</file>